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7"/>
  </p:notesMasterIdLst>
  <p:handoutMasterIdLst>
    <p:handoutMasterId r:id="rId8"/>
  </p:handoutMasterIdLst>
  <p:sldIdLst>
    <p:sldId id="654" r:id="rId2"/>
    <p:sldId id="912" r:id="rId3"/>
    <p:sldId id="911" r:id="rId4"/>
    <p:sldId id="913" r:id="rId5"/>
    <p:sldId id="914" r:id="rId6"/>
  </p:sldIdLst>
  <p:sldSz cx="9144000" cy="6858000" type="screen4x3"/>
  <p:notesSz cx="7315200" cy="96012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FFFF66"/>
    <a:srgbClr val="FF3300"/>
    <a:srgbClr val="CCFF33"/>
    <a:srgbClr val="33CC33"/>
    <a:srgbClr val="0066FF"/>
    <a:srgbClr val="FFCC99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25" autoAdjust="0"/>
    <p:restoredTop sz="94723" autoAdjust="0"/>
  </p:normalViewPr>
  <p:slideViewPr>
    <p:cSldViewPr>
      <p:cViewPr varScale="1">
        <p:scale>
          <a:sx n="80" d="100"/>
          <a:sy n="80" d="100"/>
        </p:scale>
        <p:origin x="121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3" d="100"/>
        <a:sy n="33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70138" cy="48102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399" tIns="45200" rIns="90399" bIns="45200" numCol="1" anchor="t" anchorCtr="0" compatLnSpc="1">
            <a:prstTxWarp prst="textNoShape">
              <a:avLst/>
            </a:prstTxWarp>
          </a:bodyPr>
          <a:lstStyle>
            <a:lvl1pPr defTabSz="904047"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endParaRPr lang="et-EE" altLang="sv-SE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428" y="1"/>
            <a:ext cx="3170138" cy="48102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399" tIns="45200" rIns="90399" bIns="45200" numCol="1" anchor="t" anchorCtr="0" compatLnSpc="1">
            <a:prstTxWarp prst="textNoShape">
              <a:avLst/>
            </a:prstTxWarp>
          </a:bodyPr>
          <a:lstStyle>
            <a:lvl1pPr algn="r" defTabSz="904047"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endParaRPr lang="et-EE" altLang="sv-SE"/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118683"/>
            <a:ext cx="3170138" cy="48102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399" tIns="45200" rIns="90399" bIns="45200" numCol="1" anchor="b" anchorCtr="0" compatLnSpc="1">
            <a:prstTxWarp prst="textNoShape">
              <a:avLst/>
            </a:prstTxWarp>
          </a:bodyPr>
          <a:lstStyle>
            <a:lvl1pPr defTabSz="904047"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endParaRPr lang="et-EE" altLang="sv-SE"/>
          </a:p>
        </p:txBody>
      </p:sp>
      <p:sp>
        <p:nvSpPr>
          <p:cNvPr id="1075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428" y="9118683"/>
            <a:ext cx="3170138" cy="48102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399" tIns="45200" rIns="90399" bIns="45200" numCol="1" anchor="b" anchorCtr="0" compatLnSpc="1">
            <a:prstTxWarp prst="textNoShape">
              <a:avLst/>
            </a:prstTxWarp>
          </a:bodyPr>
          <a:lstStyle>
            <a:lvl1pPr algn="r" defTabSz="904047"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fld id="{531A5C84-9BE7-4D4D-B24C-25363DD9B4CD}" type="slidenum">
              <a:rPr lang="et-EE" altLang="sv-SE"/>
              <a:pPr>
                <a:defRPr/>
              </a:pPr>
              <a:t>‹#›</a:t>
            </a:fld>
            <a:endParaRPr lang="et-EE" altLang="sv-SE"/>
          </a:p>
        </p:txBody>
      </p:sp>
    </p:spTree>
    <p:extLst>
      <p:ext uri="{BB962C8B-B14F-4D97-AF65-F5344CB8AC3E}">
        <p14:creationId xmlns:p14="http://schemas.microsoft.com/office/powerpoint/2010/main" val="28296262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170138" cy="47953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87225" tIns="43612" rIns="87225" bIns="43612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endParaRPr lang="et-EE" altLang="sv-SE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428" y="0"/>
            <a:ext cx="3170138" cy="47953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87225" tIns="43612" rIns="87225" bIns="43612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fld id="{AB467C10-C600-4830-9AA5-2141E7E6F332}" type="datetimeFigureOut">
              <a:rPr lang="et-EE" altLang="sv-SE"/>
              <a:pPr>
                <a:defRPr/>
              </a:pPr>
              <a:t>24.08.2018</a:t>
            </a:fld>
            <a:endParaRPr lang="et-EE" altLang="sv-SE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195" y="4560086"/>
            <a:ext cx="5852814" cy="432031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87225" tIns="43612" rIns="87225" bIns="436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t-EE" altLang="sv-SE" noProof="0"/>
              <a:t>Click to edit Master text styles</a:t>
            </a:r>
          </a:p>
          <a:p>
            <a:pPr lvl="1"/>
            <a:r>
              <a:rPr lang="et-EE" altLang="sv-SE" noProof="0"/>
              <a:t>Second level</a:t>
            </a:r>
          </a:p>
          <a:p>
            <a:pPr lvl="2"/>
            <a:r>
              <a:rPr lang="et-EE" altLang="sv-SE" noProof="0"/>
              <a:t>Third level</a:t>
            </a:r>
          </a:p>
          <a:p>
            <a:pPr lvl="3"/>
            <a:r>
              <a:rPr lang="et-EE" altLang="sv-SE" noProof="0"/>
              <a:t>Fourth level</a:t>
            </a:r>
          </a:p>
          <a:p>
            <a:pPr lvl="4"/>
            <a:r>
              <a:rPr lang="et-EE" altLang="sv-SE" noProof="0"/>
              <a:t>Fifth level</a:t>
            </a:r>
          </a:p>
        </p:txBody>
      </p:sp>
      <p:sp>
        <p:nvSpPr>
          <p:cNvPr id="144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120172"/>
            <a:ext cx="3170138" cy="47953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87225" tIns="43612" rIns="87225" bIns="43612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endParaRPr lang="et-EE" altLang="sv-SE"/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428" y="9120172"/>
            <a:ext cx="3170138" cy="47953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87225" tIns="43612" rIns="87225" bIns="43612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fld id="{AE4D4CC6-CCFF-4506-8365-4F7C5A085F03}" type="slidenum">
              <a:rPr lang="et-EE" altLang="sv-SE"/>
              <a:pPr>
                <a:defRPr/>
              </a:pPr>
              <a:t>‹#›</a:t>
            </a:fld>
            <a:endParaRPr lang="et-EE" altLang="sv-SE"/>
          </a:p>
        </p:txBody>
      </p:sp>
    </p:spTree>
    <p:extLst>
      <p:ext uri="{BB962C8B-B14F-4D97-AF65-F5344CB8AC3E}">
        <p14:creationId xmlns:p14="http://schemas.microsoft.com/office/powerpoint/2010/main" val="42702987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859" indent="-285715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2861" indent="-228573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005" indent="-228573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149" indent="-228573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293" indent="-22857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438" indent="-22857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8582" indent="-22857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5726" indent="-22857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fld id="{39615397-C207-4505-84A5-91C300BEEAEF}" type="slidenum">
              <a:rPr lang="et-EE" sz="1200">
                <a:solidFill>
                  <a:prstClr val="black"/>
                </a:solidFill>
              </a:rPr>
              <a:pPr eaLnBrk="1" hangingPunct="1">
                <a:defRPr/>
              </a:pPr>
              <a:t>1</a:t>
            </a:fld>
            <a:endParaRPr lang="et-EE" sz="1200">
              <a:solidFill>
                <a:prstClr val="black"/>
              </a:solidFill>
            </a:endParaRPr>
          </a:p>
        </p:txBody>
      </p:sp>
      <p:sp>
        <p:nvSpPr>
          <p:cNvPr id="27651" name="Text Box 2"/>
          <p:cNvSpPr txBox="1">
            <a:spLocks noChangeArrowheads="1"/>
          </p:cNvSpPr>
          <p:nvPr/>
        </p:nvSpPr>
        <p:spPr bwMode="auto">
          <a:xfrm>
            <a:off x="1072367" y="729463"/>
            <a:ext cx="5167017" cy="359597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1428" tIns="45715" rIns="91428" bIns="45715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/>
          </p:nvPr>
        </p:nvSpPr>
        <p:spPr>
          <a:xfrm>
            <a:off x="731004" y="4560299"/>
            <a:ext cx="5839402" cy="4306775"/>
          </a:xfrm>
          <a:ln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lIns="80149" tIns="40074" rIns="80149" bIns="40074" anchor="ctr"/>
          <a:lstStyle/>
          <a:p>
            <a:pPr eaLnBrk="1" hangingPunct="1">
              <a:defRPr/>
            </a:pPr>
            <a:endParaRPr lang="en-US" dirty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t-E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6A43AF-33E0-4AD1-B140-2485C42A68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5811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2E1CCA-F4E8-4967-8FEC-DEF2E8255C5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0059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8288" y="273050"/>
            <a:ext cx="2052637" cy="58435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3050"/>
            <a:ext cx="6008688" cy="58435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F4FE40-67DF-440A-8DB0-87401CFE27B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8376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13725" cy="1131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1D7665-9047-4348-B2EE-B63DABB9BAA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5677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ADDD94-ADF6-4FBF-8C9F-D85CA8EAB23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8126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F6AEE0-D7A4-4CE1-BAB0-080566731C8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027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0663" cy="4511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604963"/>
            <a:ext cx="4030662" cy="45116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FF231C-E659-44F9-94C7-9A6B0E32173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054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81CA97-F8A4-4C15-ACC6-DA73D2D2CF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661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2D012B-ADE5-4D39-AADC-861535122A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2115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5C829B-AA14-4EBD-A63B-CF850E62B15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797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718A61-7CB9-4C02-BB5F-EDCBF6CA28D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6540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t-E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8973E6-B8B5-467C-9FA4-0F1DA1FC672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95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3050"/>
            <a:ext cx="8213725" cy="1131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Klõpsa tiitli tekstivormingu redigeerimiseks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13725" cy="451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Klõpsa liigenduse tekstivormingu redigeerimiseks</a:t>
            </a:r>
          </a:p>
          <a:p>
            <a:pPr lvl="1"/>
            <a:r>
              <a:rPr lang="en-GB"/>
              <a:t>Teine liigendustase</a:t>
            </a:r>
          </a:p>
          <a:p>
            <a:pPr lvl="2"/>
            <a:r>
              <a:rPr lang="en-GB"/>
              <a:t>Kolmas liigendustase</a:t>
            </a:r>
          </a:p>
          <a:p>
            <a:pPr lvl="3"/>
            <a:r>
              <a:rPr lang="en-GB"/>
              <a:t>Neljas liigendustase</a:t>
            </a:r>
          </a:p>
          <a:p>
            <a:pPr lvl="4"/>
            <a:r>
              <a:rPr lang="en-GB"/>
              <a:t>Viies liigendustase</a:t>
            </a:r>
          </a:p>
          <a:p>
            <a:pPr lvl="4"/>
            <a:r>
              <a:rPr lang="en-GB"/>
              <a:t>Kuues liigendustase</a:t>
            </a:r>
          </a:p>
          <a:p>
            <a:pPr lvl="4"/>
            <a:r>
              <a:rPr lang="en-GB"/>
              <a:t>Seitsmes liigendustase</a:t>
            </a:r>
          </a:p>
          <a:p>
            <a:pPr lvl="4"/>
            <a:r>
              <a:rPr lang="en-GB"/>
              <a:t>Kaheksas liigendustase</a:t>
            </a:r>
          </a:p>
          <a:p>
            <a:pPr lvl="4"/>
            <a:r>
              <a:rPr lang="en-GB"/>
              <a:t>Üheksas liigendustase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6813"/>
            <a:ext cx="211455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07988"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06400" algn="l"/>
                <a:tab pos="814388" algn="l"/>
                <a:tab pos="1220788" algn="l"/>
                <a:tab pos="1628775" algn="l"/>
                <a:tab pos="2036763" algn="l"/>
                <a:tab pos="2441575" algn="l"/>
                <a:tab pos="2851150" algn="l"/>
                <a:tab pos="3259138" algn="l"/>
                <a:tab pos="3665538" algn="l"/>
                <a:tab pos="4073525" algn="l"/>
                <a:tab pos="4481513" algn="l"/>
                <a:tab pos="4889500" algn="l"/>
                <a:tab pos="5294313" algn="l"/>
                <a:tab pos="5703888" algn="l"/>
                <a:tab pos="6111875" algn="l"/>
                <a:tab pos="6518275" algn="l"/>
                <a:tab pos="6924675" algn="l"/>
                <a:tab pos="7334250" algn="l"/>
                <a:tab pos="7742238" algn="l"/>
                <a:tab pos="8147050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3127375" y="6246813"/>
            <a:ext cx="2884488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defTabSz="407988"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06400" algn="l"/>
                <a:tab pos="814388" algn="l"/>
                <a:tab pos="1220788" algn="l"/>
                <a:tab pos="1628775" algn="l"/>
                <a:tab pos="2036763" algn="l"/>
                <a:tab pos="2441575" algn="l"/>
                <a:tab pos="2851150" algn="l"/>
                <a:tab pos="3259138" algn="l"/>
                <a:tab pos="3665538" algn="l"/>
                <a:tab pos="4073525" algn="l"/>
                <a:tab pos="4481513" algn="l"/>
                <a:tab pos="4889500" algn="l"/>
                <a:tab pos="5294313" algn="l"/>
                <a:tab pos="5703888" algn="l"/>
                <a:tab pos="6111875" algn="l"/>
                <a:tab pos="6518275" algn="l"/>
                <a:tab pos="6924675" algn="l"/>
                <a:tab pos="7334250" algn="l"/>
                <a:tab pos="7742238" algn="l"/>
                <a:tab pos="8147050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6556375" y="6246813"/>
            <a:ext cx="2114550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07988" hangingPunct="0">
              <a:lnSpc>
                <a:spcPct val="95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0" algn="l"/>
                <a:tab pos="406400" algn="l"/>
                <a:tab pos="814388" algn="l"/>
                <a:tab pos="1220788" algn="l"/>
                <a:tab pos="1628775" algn="l"/>
                <a:tab pos="2036763" algn="l"/>
                <a:tab pos="2441575" algn="l"/>
                <a:tab pos="2851150" algn="l"/>
                <a:tab pos="3259138" algn="l"/>
                <a:tab pos="3665538" algn="l"/>
                <a:tab pos="4073525" algn="l"/>
                <a:tab pos="4481513" algn="l"/>
                <a:tab pos="4889500" algn="l"/>
                <a:tab pos="5294313" algn="l"/>
                <a:tab pos="5703888" algn="l"/>
                <a:tab pos="6111875" algn="l"/>
                <a:tab pos="6518275" algn="l"/>
                <a:tab pos="6924675" algn="l"/>
                <a:tab pos="7334250" algn="l"/>
                <a:tab pos="7742238" algn="l"/>
                <a:tab pos="8147050" algn="l"/>
              </a:tabLst>
              <a:defRPr sz="1300" smtClean="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4D34DE86-C3A6-42FE-BB8C-0F9B013DAD57}" type="slidenum">
              <a:rPr lang="en-GB">
                <a:ea typeface="MS PGothic" pitchFamily="34" charset="-128"/>
              </a:rPr>
              <a:pPr>
                <a:defRPr/>
              </a:pPr>
              <a:t>‹#›</a:t>
            </a:fld>
            <a:endParaRPr lang="en-GB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92561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</p:sldLayoutIdLst>
  <p:txStyles>
    <p:titleStyle>
      <a:lvl1pPr algn="ctr" defTabSz="40798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4000">
          <a:solidFill>
            <a:srgbClr val="000000"/>
          </a:solidFill>
          <a:latin typeface="+mj-lt"/>
          <a:ea typeface="MS PGothic" pitchFamily="34" charset="-128"/>
          <a:cs typeface="MS PGothic" charset="0"/>
        </a:defRPr>
      </a:lvl1pPr>
      <a:lvl2pPr algn="ctr" defTabSz="40798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4000">
          <a:solidFill>
            <a:srgbClr val="000000"/>
          </a:solidFill>
          <a:latin typeface="Arial" charset="0"/>
          <a:ea typeface="MS PGothic" pitchFamily="34" charset="-128"/>
          <a:cs typeface="MS PGothic" charset="0"/>
        </a:defRPr>
      </a:lvl2pPr>
      <a:lvl3pPr algn="ctr" defTabSz="40798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4000">
          <a:solidFill>
            <a:srgbClr val="000000"/>
          </a:solidFill>
          <a:latin typeface="Arial" charset="0"/>
          <a:ea typeface="MS PGothic" pitchFamily="34" charset="-128"/>
          <a:cs typeface="MS PGothic" charset="0"/>
        </a:defRPr>
      </a:lvl3pPr>
      <a:lvl4pPr algn="ctr" defTabSz="40798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4000">
          <a:solidFill>
            <a:srgbClr val="000000"/>
          </a:solidFill>
          <a:latin typeface="Arial" charset="0"/>
          <a:ea typeface="MS PGothic" pitchFamily="34" charset="-128"/>
          <a:cs typeface="MS PGothic" charset="0"/>
        </a:defRPr>
      </a:lvl4pPr>
      <a:lvl5pPr algn="ctr" defTabSz="407988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4000">
          <a:solidFill>
            <a:srgbClr val="000000"/>
          </a:solidFill>
          <a:latin typeface="Arial" charset="0"/>
          <a:ea typeface="MS PGothic" pitchFamily="34" charset="-128"/>
          <a:cs typeface="MS PGothic" charset="0"/>
        </a:defRPr>
      </a:lvl5pPr>
      <a:lvl6pPr marL="457200" algn="ctr" defTabSz="407988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4000">
          <a:solidFill>
            <a:srgbClr val="000000"/>
          </a:solidFill>
          <a:latin typeface="Arial" charset="0"/>
        </a:defRPr>
      </a:lvl6pPr>
      <a:lvl7pPr marL="914400" algn="ctr" defTabSz="407988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4000">
          <a:solidFill>
            <a:srgbClr val="000000"/>
          </a:solidFill>
          <a:latin typeface="Arial" charset="0"/>
        </a:defRPr>
      </a:lvl7pPr>
      <a:lvl8pPr marL="1371600" algn="ctr" defTabSz="407988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4000">
          <a:solidFill>
            <a:srgbClr val="000000"/>
          </a:solidFill>
          <a:latin typeface="Arial" charset="0"/>
        </a:defRPr>
      </a:lvl8pPr>
      <a:lvl9pPr marL="1828800" algn="ctr" defTabSz="407988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4000">
          <a:solidFill>
            <a:srgbClr val="000000"/>
          </a:solidFill>
          <a:latin typeface="Arial" charset="0"/>
        </a:defRPr>
      </a:lvl9pPr>
    </p:titleStyle>
    <p:bodyStyle>
      <a:lvl1pPr marL="379413" indent="-284163" algn="l" defTabSz="407988" rtl="0" eaLnBrk="0" fontAlgn="base" hangingPunct="0">
        <a:lnSpc>
          <a:spcPct val="93000"/>
        </a:lnSpc>
        <a:spcBef>
          <a:spcPct val="0"/>
        </a:spcBef>
        <a:spcAft>
          <a:spcPts val="1288"/>
        </a:spcAft>
        <a:buClr>
          <a:srgbClr val="000000"/>
        </a:buClr>
        <a:buSzPct val="45000"/>
        <a:buFont typeface="Wingdings" pitchFamily="2" charset="2"/>
        <a:buChar char=""/>
        <a:defRPr sz="2900">
          <a:solidFill>
            <a:srgbClr val="000000"/>
          </a:solidFill>
          <a:latin typeface="+mn-lt"/>
          <a:ea typeface="MS PGothic" pitchFamily="34" charset="-128"/>
          <a:cs typeface="MS PGothic" charset="0"/>
        </a:defRPr>
      </a:lvl1pPr>
      <a:lvl2pPr marL="769938" indent="-255588" algn="l" defTabSz="407988" rtl="0" eaLnBrk="0" fontAlgn="base" hangingPunct="0">
        <a:lnSpc>
          <a:spcPct val="93000"/>
        </a:lnSpc>
        <a:spcBef>
          <a:spcPct val="0"/>
        </a:spcBef>
        <a:spcAft>
          <a:spcPts val="1038"/>
        </a:spcAft>
        <a:buClr>
          <a:srgbClr val="000000"/>
        </a:buClr>
        <a:buSzPct val="75000"/>
        <a:buFont typeface="Symbol" pitchFamily="18" charset="2"/>
        <a:buChar char=""/>
        <a:defRPr sz="2500">
          <a:solidFill>
            <a:srgbClr val="000000"/>
          </a:solidFill>
          <a:latin typeface="+mn-lt"/>
          <a:ea typeface="MS PGothic" pitchFamily="34" charset="-128"/>
          <a:cs typeface="MS PGothic" charset="0"/>
        </a:defRPr>
      </a:lvl2pPr>
      <a:lvl3pPr marL="1162050" indent="-193675" algn="l" defTabSz="407988" rtl="0" eaLnBrk="0" fontAlgn="base" hangingPunct="0">
        <a:lnSpc>
          <a:spcPct val="93000"/>
        </a:lnSpc>
        <a:spcBef>
          <a:spcPct val="0"/>
        </a:spcBef>
        <a:spcAft>
          <a:spcPts val="775"/>
        </a:spcAft>
        <a:buClr>
          <a:srgbClr val="000000"/>
        </a:buClr>
        <a:buSzPct val="45000"/>
        <a:buFont typeface="Wingdings" pitchFamily="2" charset="2"/>
        <a:buChar char=""/>
        <a:defRPr sz="2200">
          <a:solidFill>
            <a:srgbClr val="000000"/>
          </a:solidFill>
          <a:latin typeface="+mn-lt"/>
          <a:ea typeface="MS PGothic" pitchFamily="34" charset="-128"/>
          <a:cs typeface="MS PGothic" charset="0"/>
        </a:defRPr>
      </a:lvl3pPr>
      <a:lvl4pPr marL="1554163" indent="-182563" algn="l" defTabSz="407988" rtl="0" eaLnBrk="0" fontAlgn="base" hangingPunct="0">
        <a:lnSpc>
          <a:spcPct val="93000"/>
        </a:lnSpc>
        <a:spcBef>
          <a:spcPct val="0"/>
        </a:spcBef>
        <a:spcAft>
          <a:spcPts val="525"/>
        </a:spcAft>
        <a:buClr>
          <a:srgbClr val="000000"/>
        </a:buClr>
        <a:buSzPct val="75000"/>
        <a:buFont typeface="Symbol" pitchFamily="18" charset="2"/>
        <a:buChar char=""/>
        <a:defRPr>
          <a:solidFill>
            <a:srgbClr val="000000"/>
          </a:solidFill>
          <a:latin typeface="+mn-lt"/>
          <a:ea typeface="MS PGothic" pitchFamily="34" charset="-128"/>
          <a:cs typeface="MS PGothic" charset="0"/>
        </a:defRPr>
      </a:lvl4pPr>
      <a:lvl5pPr marL="1944688" indent="-185738" algn="l" defTabSz="407988" rtl="0" eaLnBrk="0" fontAlgn="base" hangingPunct="0">
        <a:lnSpc>
          <a:spcPct val="93000"/>
        </a:lnSpc>
        <a:spcBef>
          <a:spcPct val="0"/>
        </a:spcBef>
        <a:spcAft>
          <a:spcPts val="263"/>
        </a:spcAft>
        <a:buClr>
          <a:srgbClr val="000000"/>
        </a:buClr>
        <a:buSzPct val="45000"/>
        <a:buFont typeface="Wingdings" pitchFamily="2" charset="2"/>
        <a:buChar char=""/>
        <a:defRPr>
          <a:solidFill>
            <a:srgbClr val="000000"/>
          </a:solidFill>
          <a:latin typeface="+mn-lt"/>
          <a:ea typeface="MS PGothic" pitchFamily="34" charset="-128"/>
          <a:cs typeface="MS PGothic" charset="0"/>
        </a:defRPr>
      </a:lvl5pPr>
      <a:lvl6pPr marL="2401888" indent="-185738" algn="l" defTabSz="407988" rtl="0" fontAlgn="base">
        <a:lnSpc>
          <a:spcPct val="93000"/>
        </a:lnSpc>
        <a:spcBef>
          <a:spcPct val="0"/>
        </a:spcBef>
        <a:spcAft>
          <a:spcPts val="263"/>
        </a:spcAft>
        <a:buClr>
          <a:srgbClr val="000000"/>
        </a:buClr>
        <a:buSzPct val="45000"/>
        <a:buFont typeface="Wingdings" pitchFamily="2" charset="2"/>
        <a:buChar char=""/>
        <a:defRPr>
          <a:solidFill>
            <a:srgbClr val="000000"/>
          </a:solidFill>
          <a:latin typeface="+mn-lt"/>
        </a:defRPr>
      </a:lvl6pPr>
      <a:lvl7pPr marL="2859088" indent="-185738" algn="l" defTabSz="407988" rtl="0" fontAlgn="base">
        <a:lnSpc>
          <a:spcPct val="93000"/>
        </a:lnSpc>
        <a:spcBef>
          <a:spcPct val="0"/>
        </a:spcBef>
        <a:spcAft>
          <a:spcPts val="263"/>
        </a:spcAft>
        <a:buClr>
          <a:srgbClr val="000000"/>
        </a:buClr>
        <a:buSzPct val="45000"/>
        <a:buFont typeface="Wingdings" pitchFamily="2" charset="2"/>
        <a:buChar char=""/>
        <a:defRPr>
          <a:solidFill>
            <a:srgbClr val="000000"/>
          </a:solidFill>
          <a:latin typeface="+mn-lt"/>
        </a:defRPr>
      </a:lvl7pPr>
      <a:lvl8pPr marL="3316288" indent="-185738" algn="l" defTabSz="407988" rtl="0" fontAlgn="base">
        <a:lnSpc>
          <a:spcPct val="93000"/>
        </a:lnSpc>
        <a:spcBef>
          <a:spcPct val="0"/>
        </a:spcBef>
        <a:spcAft>
          <a:spcPts val="263"/>
        </a:spcAft>
        <a:buClr>
          <a:srgbClr val="000000"/>
        </a:buClr>
        <a:buSzPct val="45000"/>
        <a:buFont typeface="Wingdings" pitchFamily="2" charset="2"/>
        <a:buChar char=""/>
        <a:defRPr>
          <a:solidFill>
            <a:srgbClr val="000000"/>
          </a:solidFill>
          <a:latin typeface="+mn-lt"/>
        </a:defRPr>
      </a:lvl8pPr>
      <a:lvl9pPr marL="3773488" indent="-185738" algn="l" defTabSz="407988" rtl="0" fontAlgn="base">
        <a:lnSpc>
          <a:spcPct val="93000"/>
        </a:lnSpc>
        <a:spcBef>
          <a:spcPct val="0"/>
        </a:spcBef>
        <a:spcAft>
          <a:spcPts val="263"/>
        </a:spcAft>
        <a:buClr>
          <a:srgbClr val="000000"/>
        </a:buClr>
        <a:buSzPct val="45000"/>
        <a:buFont typeface="Wingdings" pitchFamily="2" charset="2"/>
        <a:buChar char=""/>
        <a:defRPr>
          <a:solidFill>
            <a:srgbClr val="000000"/>
          </a:solidFill>
          <a:latin typeface="+mn-lt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861566" y="1484784"/>
            <a:ext cx="7598866" cy="3707928"/>
          </a:xfrm>
        </p:spPr>
        <p:txBody>
          <a:bodyPr/>
          <a:lstStyle/>
          <a:p>
            <a:pPr defTabSz="912813" eaLnBrk="1" hangingPunct="1">
              <a:tabLst>
                <a:tab pos="0" algn="l"/>
                <a:tab pos="406400" algn="l"/>
                <a:tab pos="814388" algn="l"/>
                <a:tab pos="1220788" algn="l"/>
                <a:tab pos="1628775" algn="l"/>
                <a:tab pos="2036763" algn="l"/>
                <a:tab pos="2441575" algn="l"/>
                <a:tab pos="2851150" algn="l"/>
                <a:tab pos="3255963" algn="l"/>
                <a:tab pos="3663950" algn="l"/>
                <a:tab pos="4073525" algn="l"/>
                <a:tab pos="4481513" algn="l"/>
                <a:tab pos="4889500" algn="l"/>
                <a:tab pos="5292725" algn="l"/>
                <a:tab pos="5697538" algn="l"/>
                <a:tab pos="6108700" algn="l"/>
                <a:tab pos="6518275" algn="l"/>
                <a:tab pos="6923088" algn="l"/>
                <a:tab pos="7334250" algn="l"/>
                <a:tab pos="7742238" algn="l"/>
                <a:tab pos="8143875" algn="l"/>
              </a:tabLst>
              <a:defRPr/>
            </a:pPr>
            <a:br>
              <a:rPr lang="et-EE" dirty="0"/>
            </a:br>
            <a:r>
              <a:rPr lang="en-US" b="1" dirty="0">
                <a:solidFill>
                  <a:srgbClr val="000066"/>
                </a:solidFill>
              </a:rPr>
              <a:t>VALGA MAAKONNA ARENGU VÄLJAKUTSED</a:t>
            </a:r>
            <a:br>
              <a:rPr lang="en-US" b="1" dirty="0">
                <a:solidFill>
                  <a:srgbClr val="000066"/>
                </a:solidFill>
              </a:rPr>
            </a:br>
            <a:br>
              <a:rPr lang="en-US" sz="3600" b="1" dirty="0">
                <a:solidFill>
                  <a:srgbClr val="000066"/>
                </a:solidFill>
                <a:latin typeface="Arial Rounded MT Bold" pitchFamily="34" charset="0"/>
              </a:rPr>
            </a:br>
            <a:r>
              <a:rPr lang="en-US" sz="2400" b="1" dirty="0">
                <a:solidFill>
                  <a:srgbClr val="000066"/>
                </a:solidFill>
                <a:latin typeface="Arial Rounded MT Bold" pitchFamily="34" charset="0"/>
              </a:rPr>
              <a:t>Rivo Noorkõiv</a:t>
            </a:r>
            <a:br>
              <a:rPr lang="en-US" sz="2400" b="1" dirty="0">
                <a:solidFill>
                  <a:srgbClr val="000066"/>
                </a:solidFill>
                <a:latin typeface="Arial Rounded MT Bold" pitchFamily="34" charset="0"/>
              </a:rPr>
            </a:br>
            <a:r>
              <a:rPr lang="en-US" sz="2400" b="1" dirty="0">
                <a:solidFill>
                  <a:srgbClr val="000066"/>
                </a:solidFill>
                <a:latin typeface="Arial Rounded MT Bold" pitchFamily="34" charset="0"/>
              </a:rPr>
              <a:t>rivo@geomedia.ee</a:t>
            </a:r>
            <a:br>
              <a:rPr lang="en-US" sz="2400" b="1" dirty="0">
                <a:solidFill>
                  <a:srgbClr val="000066"/>
                </a:solidFill>
                <a:latin typeface="Arial Rounded MT Bold" pitchFamily="34" charset="0"/>
              </a:rPr>
            </a:br>
            <a:r>
              <a:rPr lang="en-US" sz="1200" b="1" dirty="0">
                <a:solidFill>
                  <a:srgbClr val="000066"/>
                </a:solidFill>
                <a:latin typeface="Arial Rounded MT Bold" pitchFamily="34" charset="0"/>
              </a:rPr>
              <a:t> </a:t>
            </a:r>
            <a:br>
              <a:rPr lang="en-US" sz="1200" b="1" dirty="0">
                <a:solidFill>
                  <a:srgbClr val="000066"/>
                </a:solidFill>
                <a:latin typeface="Arial Rounded MT Bold" pitchFamily="34" charset="0"/>
              </a:rPr>
            </a:br>
            <a:r>
              <a:rPr lang="en-US" sz="1200" b="1" dirty="0">
                <a:solidFill>
                  <a:srgbClr val="000066"/>
                </a:solidFill>
                <a:latin typeface="Arial Rounded MT Bold" pitchFamily="34" charset="0"/>
              </a:rPr>
              <a:t>21. august 2018</a:t>
            </a:r>
            <a:endParaRPr lang="et-EE" sz="1200" b="1" dirty="0">
              <a:solidFill>
                <a:srgbClr val="000066"/>
              </a:solidFill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606872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solidFill>
                  <a:srgbClr val="000066"/>
                </a:solidFill>
              </a:rPr>
              <a:t>Väljakutsed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23528" y="1196752"/>
            <a:ext cx="8640960" cy="4775870"/>
          </a:xfrm>
        </p:spPr>
        <p:txBody>
          <a:bodyPr/>
          <a:lstStyle/>
          <a:p>
            <a:r>
              <a:rPr lang="et-EE" sz="2800" dirty="0">
                <a:solidFill>
                  <a:srgbClr val="000066"/>
                </a:solidFill>
              </a:rPr>
              <a:t>Ääremaastumine, rahvastiku vähenemine (kohati asustuse väljalangemine) ja eriti noorte väljaränne,  </a:t>
            </a:r>
            <a:r>
              <a:rPr lang="en-US" sz="2800" dirty="0" err="1">
                <a:solidFill>
                  <a:srgbClr val="000066"/>
                </a:solidFill>
              </a:rPr>
              <a:t>linnastumine</a:t>
            </a:r>
            <a:endParaRPr lang="et-EE" sz="2800" dirty="0">
              <a:solidFill>
                <a:srgbClr val="000066"/>
              </a:solidFill>
            </a:endParaRPr>
          </a:p>
          <a:p>
            <a:pPr>
              <a:buNone/>
            </a:pPr>
            <a:r>
              <a:rPr lang="et-EE" sz="2800" u="sng" dirty="0">
                <a:solidFill>
                  <a:srgbClr val="000066"/>
                </a:solidFill>
              </a:rPr>
              <a:t>Lahendus</a:t>
            </a:r>
            <a:r>
              <a:rPr lang="et-EE" sz="2800" dirty="0">
                <a:solidFill>
                  <a:srgbClr val="000066"/>
                </a:solidFill>
              </a:rPr>
              <a:t>: rahvastiku ja asustuse stabiliseerimine, tagasirände toetamine, hoonete renoveerimine ja kolehoonete lammutamine </a:t>
            </a:r>
          </a:p>
          <a:p>
            <a:r>
              <a:rPr lang="et-EE" sz="2800" dirty="0">
                <a:solidFill>
                  <a:srgbClr val="000066"/>
                </a:solidFill>
              </a:rPr>
              <a:t>Töökohtade madal lisandväärtus, töökohtade kadumine ja vähene ettevõtlikkus ja tööhõive, madal palk</a:t>
            </a:r>
          </a:p>
          <a:p>
            <a:pPr>
              <a:buNone/>
            </a:pPr>
            <a:r>
              <a:rPr lang="et-EE" sz="2800" u="sng" dirty="0">
                <a:solidFill>
                  <a:srgbClr val="000066"/>
                </a:solidFill>
              </a:rPr>
              <a:t>Lahendus</a:t>
            </a:r>
            <a:r>
              <a:rPr lang="et-EE" sz="2800" dirty="0">
                <a:solidFill>
                  <a:srgbClr val="000066"/>
                </a:solidFill>
              </a:rPr>
              <a:t>: uute töökohtade loomise toetamine, koolitus, ettevõtluseks laenude garanteerimine, tööstusalad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solidFill>
                  <a:srgbClr val="000066"/>
                </a:solidFill>
              </a:rPr>
              <a:t>Väljakutsed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23528" y="1124744"/>
            <a:ext cx="8640960" cy="4847878"/>
          </a:xfrm>
        </p:spPr>
        <p:txBody>
          <a:bodyPr/>
          <a:lstStyle/>
          <a:p>
            <a:r>
              <a:rPr lang="et-EE" sz="2800" dirty="0">
                <a:solidFill>
                  <a:srgbClr val="000066"/>
                </a:solidFill>
              </a:rPr>
              <a:t>Mitmeliigilise transpordiühenduse tagamine</a:t>
            </a:r>
            <a:r>
              <a:rPr lang="en-US" sz="2800" dirty="0">
                <a:solidFill>
                  <a:srgbClr val="000066"/>
                </a:solidFill>
              </a:rPr>
              <a:t>, </a:t>
            </a:r>
            <a:r>
              <a:rPr lang="en-US" sz="2800" dirty="0" err="1">
                <a:solidFill>
                  <a:srgbClr val="000066"/>
                </a:solidFill>
              </a:rPr>
              <a:t>hea</a:t>
            </a:r>
            <a:r>
              <a:rPr lang="en-US" sz="2800" dirty="0">
                <a:solidFill>
                  <a:srgbClr val="000066"/>
                </a:solidFill>
              </a:rPr>
              <a:t> </a:t>
            </a:r>
            <a:r>
              <a:rPr lang="en-US" sz="2800" dirty="0" err="1">
                <a:solidFill>
                  <a:srgbClr val="000066"/>
                </a:solidFill>
              </a:rPr>
              <a:t>kättesaadavus</a:t>
            </a:r>
            <a:endParaRPr lang="et-EE" sz="2800" dirty="0">
              <a:solidFill>
                <a:srgbClr val="000066"/>
              </a:solidFill>
            </a:endParaRPr>
          </a:p>
          <a:p>
            <a:pPr>
              <a:buNone/>
            </a:pPr>
            <a:r>
              <a:rPr lang="et-EE" sz="2800" u="sng" dirty="0">
                <a:solidFill>
                  <a:srgbClr val="000066"/>
                </a:solidFill>
              </a:rPr>
              <a:t>Lahendus</a:t>
            </a:r>
            <a:r>
              <a:rPr lang="et-EE" sz="2800" dirty="0">
                <a:solidFill>
                  <a:srgbClr val="000066"/>
                </a:solidFill>
              </a:rPr>
              <a:t>: Rongiliiklus Läti ja Venemaa suunal, ühistranspordi paindlik korraldus, ühendused maakonnas ja väljapoole keskustesse</a:t>
            </a:r>
          </a:p>
          <a:p>
            <a:r>
              <a:rPr lang="et-EE" sz="2800" dirty="0">
                <a:solidFill>
                  <a:srgbClr val="000066"/>
                </a:solidFill>
              </a:rPr>
              <a:t>Avalike teenuste kvaliteedi ja kättesaadavuse tagamine</a:t>
            </a:r>
          </a:p>
          <a:p>
            <a:pPr>
              <a:buNone/>
            </a:pPr>
            <a:r>
              <a:rPr lang="et-EE" sz="2800" u="sng" dirty="0">
                <a:solidFill>
                  <a:srgbClr val="000066"/>
                </a:solidFill>
              </a:rPr>
              <a:t>Lahendu</a:t>
            </a:r>
            <a:r>
              <a:rPr lang="et-EE" sz="2800" dirty="0">
                <a:solidFill>
                  <a:srgbClr val="000066"/>
                </a:solidFill>
              </a:rPr>
              <a:t>s: miinimumnõuded teenustele ja IT põhiste teenuste arendamine</a:t>
            </a:r>
          </a:p>
          <a:p>
            <a:r>
              <a:rPr lang="et-EE" sz="2800" dirty="0">
                <a:solidFill>
                  <a:srgbClr val="000066"/>
                </a:solidFill>
              </a:rPr>
              <a:t>Kiire internetiühenduse tagamine</a:t>
            </a:r>
          </a:p>
          <a:p>
            <a:pPr>
              <a:buNone/>
            </a:pPr>
            <a:r>
              <a:rPr lang="et-EE" sz="2800" u="sng" dirty="0">
                <a:solidFill>
                  <a:srgbClr val="000066"/>
                </a:solidFill>
              </a:rPr>
              <a:t>Lahendu</a:t>
            </a:r>
            <a:r>
              <a:rPr lang="et-EE" sz="2800" dirty="0">
                <a:solidFill>
                  <a:srgbClr val="000066"/>
                </a:solidFill>
              </a:rPr>
              <a:t>s: </a:t>
            </a:r>
            <a:r>
              <a:rPr lang="et-EE" sz="2800" dirty="0" err="1">
                <a:solidFill>
                  <a:srgbClr val="000066"/>
                </a:solidFill>
              </a:rPr>
              <a:t>EstTWin</a:t>
            </a:r>
            <a:r>
              <a:rPr lang="et-EE" sz="2800" dirty="0">
                <a:solidFill>
                  <a:srgbClr val="000066"/>
                </a:solidFill>
              </a:rPr>
              <a:t> lairiba rajamine</a:t>
            </a:r>
          </a:p>
          <a:p>
            <a:pPr>
              <a:buNone/>
            </a:pPr>
            <a:endParaRPr lang="et-EE" sz="2800" dirty="0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solidFill>
                  <a:srgbClr val="000066"/>
                </a:solidFill>
              </a:rPr>
              <a:t>Väljakutsed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23528" y="1196752"/>
            <a:ext cx="8640960" cy="4775870"/>
          </a:xfrm>
        </p:spPr>
        <p:txBody>
          <a:bodyPr/>
          <a:lstStyle/>
          <a:p>
            <a:r>
              <a:rPr lang="et-EE" sz="2500" dirty="0">
                <a:solidFill>
                  <a:srgbClr val="000066"/>
                </a:solidFill>
              </a:rPr>
              <a:t>Eesti-Läti piiriülene koostöö, kuidas saada kahe riigi koostööst sünergiat:</a:t>
            </a:r>
          </a:p>
          <a:p>
            <a:pPr>
              <a:buNone/>
            </a:pPr>
            <a:r>
              <a:rPr lang="et-EE" sz="2500" u="sng" dirty="0">
                <a:solidFill>
                  <a:srgbClr val="000066"/>
                </a:solidFill>
              </a:rPr>
              <a:t>Lahendus</a:t>
            </a:r>
            <a:r>
              <a:rPr lang="et-EE" sz="2500" dirty="0">
                <a:solidFill>
                  <a:srgbClr val="000066"/>
                </a:solidFill>
              </a:rPr>
              <a:t>: SMART Valga-Valka- EL piiriülese koostöö raames erilahendused: ühine tööturg, haridusruum, tervishoiuteenused – ID põhised lahendused </a:t>
            </a:r>
          </a:p>
          <a:p>
            <a:r>
              <a:rPr lang="et-EE" sz="2500" dirty="0">
                <a:solidFill>
                  <a:srgbClr val="000066"/>
                </a:solidFill>
              </a:rPr>
              <a:t>Külastuskeskkonna arendamine, turism ja puhkemajandus, unikaalne väärtuspakkumine</a:t>
            </a:r>
          </a:p>
          <a:p>
            <a:pPr>
              <a:buNone/>
            </a:pPr>
            <a:r>
              <a:rPr lang="et-EE" sz="2500" u="sng" dirty="0">
                <a:solidFill>
                  <a:srgbClr val="000066"/>
                </a:solidFill>
              </a:rPr>
              <a:t>Lahendus</a:t>
            </a:r>
            <a:r>
              <a:rPr lang="et-EE" sz="2500" dirty="0">
                <a:solidFill>
                  <a:srgbClr val="000066"/>
                </a:solidFill>
              </a:rPr>
              <a:t>: Eesti Lõunavärav, loodusSPA, sport, mahemaakond</a:t>
            </a:r>
          </a:p>
          <a:p>
            <a:r>
              <a:rPr lang="et-EE" sz="2500" dirty="0">
                <a:solidFill>
                  <a:srgbClr val="000066"/>
                </a:solidFill>
              </a:rPr>
              <a:t>KOV koostöö ja maakondliku identiteedi kujundamine</a:t>
            </a:r>
          </a:p>
          <a:p>
            <a:pPr>
              <a:buNone/>
            </a:pPr>
            <a:r>
              <a:rPr lang="et-EE" sz="2500" u="sng" dirty="0">
                <a:solidFill>
                  <a:srgbClr val="000066"/>
                </a:solidFill>
              </a:rPr>
              <a:t>Lahendus</a:t>
            </a:r>
            <a:r>
              <a:rPr lang="et-EE" sz="2500" dirty="0">
                <a:solidFill>
                  <a:srgbClr val="000066"/>
                </a:solidFill>
              </a:rPr>
              <a:t>: ühishuvide sõnastamine ja nende elluviimine, </a:t>
            </a:r>
            <a:r>
              <a:rPr lang="et-EE" sz="2500" dirty="0" err="1">
                <a:solidFill>
                  <a:srgbClr val="000066"/>
                </a:solidFill>
              </a:rPr>
              <a:t>ühsiturundamine</a:t>
            </a:r>
            <a:r>
              <a:rPr lang="et-EE" sz="2500" dirty="0">
                <a:solidFill>
                  <a:srgbClr val="000066"/>
                </a:solidFill>
              </a:rPr>
              <a:t> (riiklik Mulgi programm, Kagu-Eesti programm)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>
                <a:solidFill>
                  <a:srgbClr val="000066"/>
                </a:solidFill>
              </a:rPr>
              <a:t>KOV visioon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457200" y="1268760"/>
            <a:ext cx="8213725" cy="4847879"/>
          </a:xfrm>
        </p:spPr>
        <p:txBody>
          <a:bodyPr/>
          <a:lstStyle/>
          <a:p>
            <a:r>
              <a:rPr lang="et-EE" sz="2200" dirty="0">
                <a:solidFill>
                  <a:srgbClr val="000066"/>
                </a:solidFill>
              </a:rPr>
              <a:t>Tõrva vald on elanikule armas, väärt elukoht ja omanäoline külastuse sihtkoht Mulgimaal, kus hoitakse loodust, arendatakse ettevõtlust, austatakse pärandkultuuri ja hoolitakse kogukonna liikmetest - paik, mille kihistused pakuvad aastaringset avastamisrõõmu.</a:t>
            </a:r>
            <a:endParaRPr lang="en-US" sz="2200" dirty="0">
              <a:solidFill>
                <a:srgbClr val="000066"/>
              </a:solidFill>
            </a:endParaRPr>
          </a:p>
          <a:p>
            <a:r>
              <a:rPr lang="et-EE" sz="2200" dirty="0">
                <a:solidFill>
                  <a:srgbClr val="000066"/>
                </a:solidFill>
              </a:rPr>
              <a:t>Otepää vald on rahvusvahelise tähtsusega spordi-, puhke-, ja tervisedenduse keskus, atraktiivne reisisihtkoht. Otepää vald on Eesti lipu häll ja kultuuripärandi hoidja ning arendaja, loodust austava elulaadi ja nutika ettevõtluse eestvedaja, aktiivse kogukonnaga kohalik omavalitsus</a:t>
            </a:r>
            <a:r>
              <a:rPr lang="en-US" sz="2200" dirty="0">
                <a:solidFill>
                  <a:srgbClr val="000066"/>
                </a:solidFill>
              </a:rPr>
              <a:t>.</a:t>
            </a:r>
          </a:p>
          <a:p>
            <a:r>
              <a:rPr lang="et-EE" sz="2200" dirty="0">
                <a:solidFill>
                  <a:srgbClr val="000066"/>
                </a:solidFill>
              </a:rPr>
              <a:t>Valga vald on Lõuna-Eesti turismivärav, põiming nutikast Eesti-Läti piirlinna koostööst, atraktiivsest keskkonnast ja looduslähedasest maalisest eluviisist, ettevõtlikkusest, hoolivusest ja eripalgeliste kultuuride sidususest – paik positiivseks eneseteostuseks elukaare igas punktis. </a:t>
            </a:r>
            <a:endParaRPr lang="en-US" sz="2200" dirty="0">
              <a:solidFill>
                <a:srgbClr val="000066"/>
              </a:solidFill>
            </a:endParaRPr>
          </a:p>
          <a:p>
            <a:endParaRPr lang="en-US" sz="2400" dirty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57546</TotalTime>
  <Words>294</Words>
  <Application>Microsoft Office PowerPoint</Application>
  <PresentationFormat>Ekraaniseanss (4:3)</PresentationFormat>
  <Paragraphs>25</Paragraphs>
  <Slides>5</Slides>
  <Notes>1</Notes>
  <HiddenSlides>0</HiddenSlides>
  <MMClips>0</MMClips>
  <ScaleCrop>false</ScaleCrop>
  <HeadingPairs>
    <vt:vector size="6" baseType="variant">
      <vt:variant>
        <vt:lpstr>Kasutatud fondid</vt:lpstr>
      </vt:variant>
      <vt:variant>
        <vt:i4>8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5</vt:i4>
      </vt:variant>
    </vt:vector>
  </HeadingPairs>
  <TitlesOfParts>
    <vt:vector size="14" baseType="lpstr">
      <vt:lpstr>MS PGothic</vt:lpstr>
      <vt:lpstr>MS PGothic</vt:lpstr>
      <vt:lpstr>Arial</vt:lpstr>
      <vt:lpstr>Arial Rounded MT Bold</vt:lpstr>
      <vt:lpstr>Calibri</vt:lpstr>
      <vt:lpstr>Symbol</vt:lpstr>
      <vt:lpstr>Times New Roman</vt:lpstr>
      <vt:lpstr>Wingdings</vt:lpstr>
      <vt:lpstr>2_Default Design</vt:lpstr>
      <vt:lpstr> VALGA MAAKONNA ARENGU VÄLJAKUTSED  Rivo Noorkõiv rivo@geomedia.ee   21. august 2018</vt:lpstr>
      <vt:lpstr>Väljakutsed</vt:lpstr>
      <vt:lpstr>Väljakutsed</vt:lpstr>
      <vt:lpstr>Väljakutsed</vt:lpstr>
      <vt:lpstr>KOV visioon</vt:lpstr>
    </vt:vector>
  </TitlesOfParts>
  <Company>Geomedia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Rivo Noorkõiv</dc:creator>
  <cp:lastModifiedBy>Mare Raid</cp:lastModifiedBy>
  <cp:revision>592</cp:revision>
  <cp:lastPrinted>2017-03-24T17:21:27Z</cp:lastPrinted>
  <dcterms:created xsi:type="dcterms:W3CDTF">2007-02-19T06:43:25Z</dcterms:created>
  <dcterms:modified xsi:type="dcterms:W3CDTF">2018-08-24T09:48:55Z</dcterms:modified>
</cp:coreProperties>
</file>